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5" r:id="rId2"/>
    <p:sldId id="266" r:id="rId3"/>
    <p:sldId id="257" r:id="rId4"/>
    <p:sldId id="258" r:id="rId5"/>
    <p:sldId id="256" r:id="rId6"/>
    <p:sldId id="267" r:id="rId7"/>
    <p:sldId id="259" r:id="rId8"/>
    <p:sldId id="260" r:id="rId9"/>
    <p:sldId id="261" r:id="rId10"/>
    <p:sldId id="262" r:id="rId11"/>
    <p:sldId id="263" r:id="rId12"/>
    <p:sldId id="264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9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638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704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100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98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462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349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32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302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743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834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96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891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619722"/>
          </a:xfrm>
        </p:spPr>
        <p:txBody>
          <a:bodyPr>
            <a:normAutofit fontScale="90000"/>
          </a:bodyPr>
          <a:lstStyle/>
          <a:p>
            <a:r>
              <a:rPr lang="ru-RU" b="1" kern="1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Логарифмические уравнения: </a:t>
            </a:r>
            <a:r>
              <a:rPr lang="ru-RU" b="1" kern="18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решение задач </a:t>
            </a:r>
            <a:r>
              <a:rPr lang="ru-RU" b="1" kern="1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повышенного уровня сложности</a:t>
            </a:r>
            <a:r>
              <a:rPr lang="ru-RU" sz="3600" dirty="0">
                <a:solidFill>
                  <a:schemeClr val="tx1"/>
                </a:solidFill>
                <a:ea typeface="Calibri"/>
                <a:cs typeface="Times New Roman"/>
              </a:rPr>
              <a:t/>
            </a:r>
            <a:br>
              <a:rPr lang="ru-RU" sz="3600" dirty="0">
                <a:solidFill>
                  <a:schemeClr val="tx1"/>
                </a:solidFill>
                <a:ea typeface="Calibri"/>
                <a:cs typeface="Times New Roman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4644008" y="4437112"/>
            <a:ext cx="3672408" cy="1296144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математики высшей квалификационной      категории </a:t>
            </a: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МОБУ «Лицей № 3» г. Оренбурга</a:t>
            </a: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Стройнова   Оксана  Николаевна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42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Цели урока:</a:t>
            </a:r>
            <a:endParaRPr lang="ru-RU" sz="32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340768"/>
            <a:ext cx="8136903" cy="5256584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u="sng" dirty="0">
                <a:latin typeface="Times New Roman"/>
                <a:ea typeface="Times New Roman"/>
                <a:cs typeface="Times New Roman"/>
              </a:rPr>
              <a:t>Образовательная:</a:t>
            </a:r>
            <a:endParaRPr lang="ru-RU" sz="28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Формирование умений решать логарифмические уравнения повышенного уровня сложности</a:t>
            </a:r>
            <a:r>
              <a:rPr lang="ru-RU" dirty="0" smtClean="0">
                <a:latin typeface="Times New Roman"/>
                <a:ea typeface="Times New Roman"/>
              </a:rPr>
              <a:t>,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закрепить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умения применять основные свойства логарифмов для преобразования выражений.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u="sng" dirty="0">
                <a:latin typeface="Times New Roman"/>
                <a:ea typeface="Times New Roman"/>
                <a:cs typeface="Times New Roman"/>
              </a:rPr>
              <a:t>Развивающая:</a:t>
            </a:r>
            <a:endParaRPr lang="ru-RU" sz="28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Развивать познавательную активность учащихся, развивать умение применять знания на практике, развитие мыслительных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умений. 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u="sng" dirty="0">
                <a:latin typeface="Times New Roman"/>
                <a:ea typeface="Times New Roman"/>
                <a:cs typeface="Times New Roman"/>
              </a:rPr>
              <a:t>Воспитательная:</a:t>
            </a:r>
            <a:endParaRPr lang="ru-RU" sz="28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воспитание общей и информационной культуры, трудолюбия, терпения, привитие учащимся навыков самостоятельности в работе.</a:t>
            </a:r>
            <a:endParaRPr lang="ru-RU" sz="28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2800" dirty="0">
              <a:ea typeface="Calibri"/>
              <a:cs typeface="Times New Roman"/>
            </a:endParaRPr>
          </a:p>
          <a:p>
            <a:pPr lvl="0" algn="just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82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Autofit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Повторение основных теорем о логарифмах:</a:t>
            </a:r>
            <a:endParaRPr lang="ru-RU" sz="32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Объект 4" descr="http://festival.1september.ru/articles/576163/img1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42" y="1772816"/>
            <a:ext cx="3857186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festival.1september.ru/articles/576163/img2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02" y="3429000"/>
            <a:ext cx="3806882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festival.1september.ru/articles/576163/img3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941168"/>
            <a:ext cx="3168352" cy="1080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6787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Повторение основных теорем о логарифмах: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://festival.1september.ru/articles/576163/img4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61763"/>
            <a:ext cx="2520280" cy="1203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festival.1september.ru/articles/576163/img5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786" y="1340768"/>
            <a:ext cx="3240360" cy="1779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festival.1september.ru/articles/576163/img6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840467"/>
            <a:ext cx="3168353" cy="1380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festival.1september.ru/articles/576163/img7.g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74553"/>
            <a:ext cx="4176464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festival.1september.ru/articles/576163/img8.gif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5082872"/>
            <a:ext cx="3384376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festival.1september.ru/articles/576163/img9.gif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00" y="5517232"/>
            <a:ext cx="2232248" cy="43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://festival.1september.ru/articles/576163/img9.gif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12" y="3324225"/>
            <a:ext cx="117157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://festival.1september.ru/articles/576163/img9.gif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2" y="3476625"/>
            <a:ext cx="117157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festival.1september.ru/articles/576163/img9.gif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012" y="3629025"/>
            <a:ext cx="1171575" cy="209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2808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24136"/>
          </a:xfrm>
        </p:spPr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Устная работа.</a:t>
            </a:r>
            <a:br>
              <a:rPr lang="ru-RU" sz="3200" b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</a:br>
            <a:r>
              <a:rPr lang="ru-RU" sz="3200" b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Упростите:</a:t>
            </a:r>
            <a:endParaRPr lang="ru-RU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Объект 4"/>
              <p:cNvSpPr>
                <a:spLocks noGrp="1"/>
              </p:cNvSpPr>
              <p:nvPr>
                <p:ph idx="1"/>
              </p:nvPr>
            </p:nvSpPr>
            <p:spPr>
              <a:xfrm>
                <a:off x="2339752" y="1628800"/>
                <a:ext cx="6347048" cy="4824536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15000"/>
                  </a:lnSpc>
                  <a:spcAft>
                    <a:spcPts val="0"/>
                  </a:spcAft>
                  <a:buNone/>
                </a:pPr>
                <a:r>
                  <a:rPr lang="ru-RU" b="1" dirty="0" smtClean="0">
                    <a:effectLst/>
                    <a:latin typeface="Times New Roman"/>
                    <a:ea typeface="Times New Roman"/>
                    <a:cs typeface="Times New Roman"/>
                  </a:rPr>
                  <a:t>   Упростите:</a:t>
                </a:r>
                <a:endParaRPr lang="ru-RU" sz="2800" dirty="0">
                  <a:ea typeface="Calibri"/>
                  <a:cs typeface="Times New Roman"/>
                </a:endParaRPr>
              </a:p>
              <a:p>
                <a:pPr marL="0" indent="0" algn="just">
                  <a:lnSpc>
                    <a:spcPct val="115000"/>
                  </a:lnSpc>
                  <a:spcAft>
                    <a:spcPts val="0"/>
                  </a:spcAft>
                  <a:buNone/>
                </a:pPr>
                <a:r>
                  <a:rPr lang="ru-RU" dirty="0" smtClean="0">
                    <a:effectLst/>
                    <a:latin typeface="Times New Roman"/>
                    <a:ea typeface="Times New Roman"/>
                    <a:cs typeface="Times New Roman"/>
                  </a:rPr>
                  <a:t>1. </a:t>
                </a:r>
                <a14:m>
                  <m:oMath xmlns:m="http://schemas.openxmlformats.org/officeDocument/2006/math">
                    <m:r>
                      <a:rPr lang="ru-RU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   </m:t>
                    </m:r>
                    <m:func>
                      <m:funcPr>
                        <m:ctrlPr>
                          <a:rPr lang="ru-RU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log</m:t>
                            </m:r>
                          </m:e>
                          <m:sub>
                            <m:r>
                              <a:rPr lang="ru-RU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200+ </m:t>
                        </m:r>
                        <m:func>
                          <m:funcPr>
                            <m:ctrlPr>
                              <a:rPr lang="ru-RU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ru-RU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f>
                              <m:fPr>
                                <m:ctrlPr>
                                  <a:rPr lang="ru-RU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25</m:t>
                                </m:r>
                              </m:den>
                            </m:f>
                          </m:e>
                        </m:func>
                      </m:e>
                    </m:func>
                  </m:oMath>
                </a14:m>
                <a:endParaRPr lang="ru-RU" sz="2800" dirty="0">
                  <a:ea typeface="Calibri"/>
                  <a:cs typeface="Times New Roman"/>
                </a:endParaRPr>
              </a:p>
              <a:p>
                <a:pPr marL="0" indent="0" algn="just">
                  <a:lnSpc>
                    <a:spcPct val="115000"/>
                  </a:lnSpc>
                  <a:spcAft>
                    <a:spcPts val="0"/>
                  </a:spcAft>
                  <a:buNone/>
                </a:pPr>
                <a:r>
                  <a:rPr lang="ru-RU" dirty="0" smtClean="0">
                    <a:effectLst/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ru-RU" dirty="0">
                    <a:effectLst/>
                    <a:latin typeface="Times New Roman"/>
                    <a:ea typeface="Times New Roman"/>
                    <a:cs typeface="Times New Roman"/>
                  </a:rPr>
                  <a:t>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ru-RU" sz="40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18</m:t>
                        </m:r>
                      </m:num>
                      <m:den>
                        <m:sSup>
                          <m:sSupPr>
                            <m:ctrlP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8</m:t>
                            </m:r>
                          </m:e>
                          <m:sup>
                            <m:func>
                              <m:funcPr>
                                <m:ctrlPr>
                                  <a:rPr lang="ru-RU" sz="40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ru-RU" sz="4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ru-RU" sz="4000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ru-RU" sz="4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8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ru-RU" sz="40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3</m:t>
                                </m:r>
                              </m:e>
                            </m:func>
                          </m:sup>
                        </m:sSup>
                      </m:den>
                    </m:f>
                  </m:oMath>
                </a14:m>
                <a:endParaRPr lang="ru-RU" sz="2800" dirty="0">
                  <a:ea typeface="Calibri"/>
                  <a:cs typeface="Times New Roman"/>
                </a:endParaRPr>
              </a:p>
              <a:p>
                <a:pPr marL="0" indent="0" algn="just">
                  <a:lnSpc>
                    <a:spcPct val="115000"/>
                  </a:lnSpc>
                  <a:spcAft>
                    <a:spcPts val="0"/>
                  </a:spcAft>
                  <a:buNone/>
                </a:pPr>
                <a:r>
                  <a:rPr lang="ru-RU" dirty="0">
                    <a:effectLst/>
                    <a:latin typeface="Times New Roman"/>
                    <a:ea typeface="Times New Roman"/>
                    <a:cs typeface="Times New Roman"/>
                  </a:rPr>
                  <a:t>3.  </a:t>
                </a:r>
                <a14:m>
                  <m:oMath xmlns:m="http://schemas.openxmlformats.org/officeDocument/2006/math">
                    <m:r>
                      <a:rPr lang="ru-RU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   </m:t>
                    </m:r>
                    <m:f>
                      <m:fPr>
                        <m:ctrlPr>
                          <a:rPr lang="ru-RU" sz="40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ru-RU" sz="40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4000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sz="40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5</m:t>
                                </m:r>
                              </m:sub>
                            </m:sSub>
                          </m:fName>
                          <m:e>
                            <m:rad>
                              <m:radPr>
                                <m:degHide m:val="on"/>
                                <m:ctrlPr>
                                  <a:rPr lang="ru-RU" sz="40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ru-RU" sz="40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11</m:t>
                                </m:r>
                              </m:e>
                            </m:ra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ru-RU" sz="40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4000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sz="40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5</m:t>
                                </m:r>
                              </m:sub>
                            </m:sSub>
                          </m:fName>
                          <m:e>
                            <m: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11</m:t>
                            </m:r>
                          </m:e>
                        </m:func>
                      </m:den>
                    </m:f>
                  </m:oMath>
                </a14:m>
                <a:endParaRPr lang="ru-RU" sz="2800" dirty="0">
                  <a:ea typeface="Calibri"/>
                  <a:cs typeface="Times New Roman"/>
                </a:endParaRPr>
              </a:p>
              <a:p>
                <a:pPr marL="0" indent="0" algn="just">
                  <a:lnSpc>
                    <a:spcPct val="115000"/>
                  </a:lnSpc>
                  <a:spcAft>
                    <a:spcPts val="0"/>
                  </a:spcAft>
                  <a:buNone/>
                </a:pPr>
                <a:r>
                  <a:rPr lang="ru-RU" dirty="0">
                    <a:effectLst/>
                    <a:latin typeface="Times New Roman"/>
                    <a:ea typeface="Times New Roman"/>
                    <a:cs typeface="Times New Roman"/>
                  </a:rPr>
                  <a:t>4.</a:t>
                </a:r>
                <a:r>
                  <a:rPr lang="ru-RU" sz="4000" dirty="0"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ru-RU" sz="40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   </m:t>
                    </m:r>
                    <m:r>
                      <a:rPr lang="ru-RU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30</m:t>
                    </m:r>
                    <m:func>
                      <m:funcPr>
                        <m:ctrlPr>
                          <a:rPr lang="ru-RU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log</m:t>
                            </m:r>
                          </m:e>
                          <m:sub>
                            <m:r>
                              <a:rPr lang="ru-RU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6</m:t>
                            </m:r>
                          </m:sub>
                        </m:sSub>
                      </m:fName>
                      <m:e>
                        <m:rad>
                          <m:radPr>
                            <m:ctrlPr>
                              <a:rPr lang="ru-RU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radPr>
                          <m:deg>
                            <m:r>
                              <a:rPr lang="ru-RU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6</m:t>
                            </m:r>
                          </m:deg>
                          <m:e>
                            <m:r>
                              <a:rPr lang="ru-RU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6</m:t>
                            </m:r>
                          </m:e>
                        </m:rad>
                        <m:r>
                          <a:rPr lang="ru-RU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.</m:t>
                        </m:r>
                      </m:e>
                    </m:func>
                  </m:oMath>
                </a14:m>
                <a:endParaRPr lang="ru-RU" dirty="0">
                  <a:effectLst/>
                  <a:latin typeface="Times New Roman"/>
                  <a:ea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5" name="Объект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39752" y="1628800"/>
                <a:ext cx="6347048" cy="4824536"/>
              </a:xfrm>
              <a:blipFill rotWithShape="1">
                <a:blip r:embed="rId2"/>
                <a:stretch>
                  <a:fillRect l="-2498" t="-1136" b="-227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7081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Ответы: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Объект 4"/>
              <p:cNvSpPr>
                <a:spLocks noGrp="1"/>
              </p:cNvSpPr>
              <p:nvPr>
                <p:ph idx="1"/>
              </p:nvPr>
            </p:nvSpPr>
            <p:spPr>
              <a:xfrm>
                <a:off x="1835696" y="1600200"/>
                <a:ext cx="6851104" cy="4525963"/>
              </a:xfrm>
            </p:spPr>
            <p:txBody>
              <a:bodyPr/>
              <a:lstStyle/>
              <a:p>
                <a:pPr marL="0" lvl="0" indent="0" algn="just">
                  <a:lnSpc>
                    <a:spcPct val="115000"/>
                  </a:lnSpc>
                  <a:buNone/>
                </a:pPr>
                <a:r>
                  <a:rPr lang="ru-RU" dirty="0" smtClean="0">
                    <a:solidFill>
                      <a:prstClr val="black"/>
                    </a:solidFill>
                    <a:ea typeface="Times New Roman"/>
                    <a:cs typeface="Times New Roman"/>
                  </a:rPr>
                  <a:t>1</a:t>
                </a:r>
                <a:r>
                  <a:rPr lang="ru-RU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.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solidFill>
                              <a:prstClr val="black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i="1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log</m:t>
                            </m:r>
                          </m:e>
                          <m:sub>
                            <m:r>
                              <a:rPr lang="ru-RU" i="1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i="1">
                            <a:solidFill>
                              <a:prstClr val="black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200+ </m:t>
                        </m:r>
                        <m:func>
                          <m:funcPr>
                            <m:ctrlPr>
                              <a:rPr lang="ru-RU" i="1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ru-RU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f>
                              <m:fPr>
                                <m:ctrlPr>
                                  <a:rPr lang="ru-RU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25</m:t>
                                </m:r>
                              </m:den>
                            </m:f>
                          </m:e>
                        </m:func>
                      </m:e>
                    </m:func>
                  </m:oMath>
                </a14:m>
                <a:r>
                  <a:rPr lang="ru-RU" sz="28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= </a:t>
                </a:r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3</a:t>
                </a:r>
                <a:endPara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</a:endParaRPr>
              </a:p>
              <a:p>
                <a:pPr marL="0" lvl="0" indent="0" algn="just">
                  <a:lnSpc>
                    <a:spcPct val="115000"/>
                  </a:lnSpc>
                  <a:buNone/>
                </a:pPr>
                <a:r>
                  <a:rPr lang="ru-RU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2.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i="1">
                            <a:solidFill>
                              <a:prstClr val="black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ru-RU" sz="4000" i="1">
                            <a:solidFill>
                              <a:prstClr val="black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18</m:t>
                        </m:r>
                      </m:num>
                      <m:den>
                        <m:sSup>
                          <m:sSupPr>
                            <m:ctrlPr>
                              <a:rPr lang="ru-RU" sz="4000" i="1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ru-RU" sz="4000" i="1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8</m:t>
                            </m:r>
                          </m:e>
                          <m:sup>
                            <m:func>
                              <m:funcPr>
                                <m:ctrlPr>
                                  <a:rPr lang="ru-RU" sz="4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ru-RU" sz="40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ru-RU" sz="400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ru-RU" sz="40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8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ru-RU" sz="4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3</m:t>
                                </m:r>
                              </m:e>
                            </m:func>
                          </m:sup>
                        </m:sSup>
                      </m:den>
                    </m:f>
                  </m:oMath>
                </a14:m>
                <a:r>
                  <a:rPr lang="ru-RU" sz="28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=  </a:t>
                </a:r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6</a:t>
                </a:r>
                <a:endPara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</a:endParaRPr>
              </a:p>
              <a:p>
                <a:pPr marL="0" lvl="0" indent="0" algn="just">
                  <a:lnSpc>
                    <a:spcPct val="115000"/>
                  </a:lnSpc>
                  <a:buNone/>
                </a:pPr>
                <a:r>
                  <a:rPr lang="ru-RU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3.  </a:t>
                </a:r>
                <a14:m>
                  <m:oMath xmlns:m="http://schemas.openxmlformats.org/officeDocument/2006/math">
                    <m:r>
                      <a:rPr lang="ru-RU" i="1">
                        <a:solidFill>
                          <a:prstClr val="black"/>
                        </a:solidFill>
                        <a:latin typeface="Cambria Math"/>
                        <a:ea typeface="Times New Roman"/>
                        <a:cs typeface="Times New Roman"/>
                      </a:rPr>
                      <m:t>   </m:t>
                    </m:r>
                    <m:f>
                      <m:fPr>
                        <m:ctrlPr>
                          <a:rPr lang="ru-RU" sz="4000" i="1">
                            <a:solidFill>
                              <a:prstClr val="black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ru-RU" sz="4000" i="1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ru-RU" sz="4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400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sz="4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5</m:t>
                                </m:r>
                              </m:sub>
                            </m:sSub>
                          </m:fName>
                          <m:e>
                            <m:rad>
                              <m:radPr>
                                <m:degHide m:val="on"/>
                                <m:ctrlPr>
                                  <a:rPr lang="ru-RU" sz="4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ru-RU" sz="4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11</m:t>
                                </m:r>
                              </m:e>
                            </m:ra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ru-RU" sz="4000" i="1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ru-RU" sz="4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400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sz="4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5</m:t>
                                </m:r>
                              </m:sub>
                            </m:sSub>
                          </m:fName>
                          <m:e>
                            <m:r>
                              <a:rPr lang="ru-RU" sz="4000" i="1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11</m:t>
                            </m:r>
                          </m:e>
                        </m:func>
                      </m:den>
                    </m:f>
                  </m:oMath>
                </a14:m>
                <a:r>
                  <a:rPr lang="ru-RU" sz="28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=  </a:t>
                </a:r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0,5</a:t>
                </a:r>
                <a:endParaRPr lang="ru-RU" b="1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</a:endParaRPr>
              </a:p>
              <a:p>
                <a:pPr marL="0" lvl="0" indent="0" algn="just">
                  <a:lnSpc>
                    <a:spcPct val="115000"/>
                  </a:lnSpc>
                  <a:buNone/>
                </a:pPr>
                <a:r>
                  <a:rPr lang="ru-RU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4.</a:t>
                </a:r>
                <a:r>
                  <a:rPr lang="ru-RU" sz="4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4000" i="1">
                        <a:solidFill>
                          <a:prstClr val="black"/>
                        </a:solidFill>
                        <a:latin typeface="Cambria Math"/>
                        <a:ea typeface="Times New Roman"/>
                        <a:cs typeface="Times New Roman"/>
                      </a:rPr>
                      <m:t>   </m:t>
                    </m:r>
                    <m:r>
                      <a:rPr lang="ru-RU" i="1">
                        <a:solidFill>
                          <a:prstClr val="black"/>
                        </a:solidFill>
                        <a:latin typeface="Cambria Math"/>
                        <a:ea typeface="Times New Roman"/>
                        <a:cs typeface="Times New Roman"/>
                      </a:rPr>
                      <m:t>30</m:t>
                    </m:r>
                    <m:func>
                      <m:funcPr>
                        <m:ctrlPr>
                          <a:rPr lang="ru-RU" i="1" smtClean="0">
                            <a:solidFill>
                              <a:prstClr val="black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i="1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log</m:t>
                            </m:r>
                          </m:e>
                          <m:sub>
                            <m:r>
                              <a:rPr lang="ru-RU" i="1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6</m:t>
                            </m:r>
                          </m:sub>
                        </m:sSub>
                      </m:fName>
                      <m:e>
                        <m:rad>
                          <m:radPr>
                            <m:ctrlPr>
                              <a:rPr lang="ru-RU" i="1" smtClean="0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radPr>
                          <m:deg>
                            <m:r>
                              <a:rPr lang="ru-RU" i="1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6</m:t>
                            </m:r>
                          </m:deg>
                          <m:e>
                            <m:r>
                              <a:rPr lang="ru-RU" i="1">
                                <a:solidFill>
                                  <a:prstClr val="black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6</m:t>
                            </m:r>
                          </m:e>
                        </m:rad>
                      </m:e>
                    </m:func>
                  </m:oMath>
                </a14:m>
                <a:r>
                  <a:rPr lang="ru-RU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 = </a:t>
                </a:r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5.</a:t>
                </a:r>
                <a:endParaRPr lang="ru-RU" b="1" dirty="0">
                  <a:solidFill>
                    <a:srgbClr val="FF000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Объект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35696" y="1600200"/>
                <a:ext cx="6851104" cy="4525963"/>
              </a:xfrm>
              <a:blipFill rotWithShape="1">
                <a:blip r:embed="rId2"/>
                <a:stretch>
                  <a:fillRect l="-22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2080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Устная работа. </a:t>
            </a:r>
            <a:br>
              <a:rPr lang="ru-RU" sz="3200" b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</a:br>
            <a:r>
              <a:rPr lang="ru-RU" sz="3200" b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Н</a:t>
            </a:r>
            <a:r>
              <a:rPr lang="ru-RU" sz="3200" b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айдите корень уравнения:</a:t>
            </a:r>
            <a:endParaRPr lang="ru-RU" sz="3200" u="sng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Объект 4"/>
              <p:cNvSpPr>
                <a:spLocks noGrp="1"/>
              </p:cNvSpPr>
              <p:nvPr>
                <p:ph idx="1"/>
              </p:nvPr>
            </p:nvSpPr>
            <p:spPr>
              <a:xfrm>
                <a:off x="2411760" y="2132856"/>
                <a:ext cx="6275040" cy="3993307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4000" i="1" smtClean="0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4000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log</m:t>
                            </m:r>
                          </m:e>
                          <m:sub>
                            <m: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8</m:t>
                            </m:r>
                          </m:sub>
                        </m:sSub>
                      </m:fName>
                      <m:e>
                        <m:sSup>
                          <m:sSupPr>
                            <m:ctrlP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2</m:t>
                            </m:r>
                          </m:e>
                          <m:sup>
                            <m: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х</m:t>
                            </m:r>
                          </m:sup>
                        </m:sSup>
                        <m:r>
                          <a:rPr lang="ru-RU" sz="40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=2.</m:t>
                        </m:r>
                      </m:e>
                    </m:func>
                  </m:oMath>
                </a14:m>
                <a:endParaRPr lang="ru-RU" sz="3600" dirty="0">
                  <a:ea typeface="Calibri"/>
                  <a:cs typeface="Times New Roman"/>
                </a:endParaRPr>
              </a:p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4000" dirty="0">
                    <a:effectLst/>
                    <a:latin typeface="Times New Roman"/>
                    <a:ea typeface="Times New Roman"/>
                    <a:cs typeface="Times New Roman"/>
                  </a:rPr>
                  <a:t>2.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40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4000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log</m:t>
                            </m:r>
                          </m:e>
                          <m:sub>
                            <m: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3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dPr>
                          <m:e>
                            <m:r>
                              <a:rPr lang="ru-RU" sz="4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1+х</m:t>
                            </m:r>
                          </m:e>
                        </m:d>
                        <m:r>
                          <a:rPr lang="ru-RU" sz="40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=4.</m:t>
                        </m:r>
                      </m:e>
                    </m:func>
                  </m:oMath>
                </a14:m>
                <a:endParaRPr lang="ru-RU" sz="3600" dirty="0"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5" name="Объект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11760" y="2132856"/>
                <a:ext cx="6275040" cy="3993307"/>
              </a:xfrm>
              <a:blipFill rotWithShape="1">
                <a:blip r:embed="rId2"/>
                <a:stretch>
                  <a:fillRect l="-31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7707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Определить метод решения уравнения</a:t>
            </a:r>
            <a:endParaRPr lang="ru-RU" sz="3200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pic>
        <p:nvPicPr>
          <p:cNvPr id="4" name="Объект 3" descr="http://pandia.ru/text/78/397/images/image001_175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3" r="58357"/>
          <a:stretch/>
        </p:blipFill>
        <p:spPr bwMode="auto">
          <a:xfrm>
            <a:off x="2555776" y="908720"/>
            <a:ext cx="3816424" cy="55446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94744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метод решения уравнения.</a:t>
            </a:r>
            <a:b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Проверям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://pandia.ru/text/78/397/images/image001_175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3"/>
          <a:stretch/>
        </p:blipFill>
        <p:spPr bwMode="auto">
          <a:xfrm>
            <a:off x="683568" y="1268760"/>
            <a:ext cx="7776864" cy="51845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12306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Задание на повторение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://festival.1september.ru/articles/576163/img54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3808" y="3212976"/>
            <a:ext cx="3528392" cy="9361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483768" y="1412776"/>
            <a:ext cx="4680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/>
                <a:ea typeface="Times New Roman"/>
              </a:rPr>
              <a:t>     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Сравнить числа:</a:t>
            </a: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   </a:t>
            </a:r>
            <a:r>
              <a:rPr lang="ru-RU" sz="3200" dirty="0">
                <a:latin typeface="Times New Roman"/>
                <a:ea typeface="Times New Roman"/>
              </a:rPr>
              <a:t> 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04973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Проверяем решение: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://festival.1september.ru/articles/576163/img55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208912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festival.1september.ru/articles/576163/img57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924945"/>
            <a:ext cx="3800808" cy="576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festival.1september.ru/articles/576163/img56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8880"/>
            <a:ext cx="2635085" cy="43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festival.1september.ru/articles/576163/img58.g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3620642"/>
            <a:ext cx="6624736" cy="816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festival.1september.ru/articles/576163/img59.gif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604" y="4717647"/>
            <a:ext cx="1836318" cy="43204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2051720" y="4954072"/>
            <a:ext cx="2211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i="1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/>
            <a:endParaRPr lang="ru-RU" b="1" i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/>
            <a:r>
              <a:rPr lang="ru-RU" b="1" i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Ответ</a:t>
            </a:r>
            <a:r>
              <a:rPr lang="ru-RU" b="1" i="1" dirty="0">
                <a:solidFill>
                  <a:prstClr val="black"/>
                </a:solidFill>
                <a:latin typeface="Times New Roman"/>
                <a:ea typeface="Times New Roman"/>
              </a:rPr>
              <a:t>: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3" name="Рисунок 12" descr="http://festival.1september.ru/articles/576163/img59.gif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786" y="5511435"/>
            <a:ext cx="1440160" cy="4320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281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/>
                <a:ea typeface="Times New Roman"/>
              </a:rPr>
              <a:t> 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Решить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уравнение: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 </a:t>
            </a:r>
            <a:endParaRPr lang="ru-RU" dirty="0" smtClean="0">
              <a:solidFill>
                <a:schemeClr val="bg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http://festival.1september.ru/articles/576163/img60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96952"/>
            <a:ext cx="8136904" cy="7920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9072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Решить задачу: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fontScale="85000" lnSpcReduction="20000"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Юля и Дима решали задачу: некоторое заданное трехзначное число прологарифмировать по основанию 2, из полученного числа вычесть некоторое заданное натуральное число, а затем разность разделить на то же самое натуральное число.</a:t>
            </a:r>
            <a:endParaRPr lang="ru-RU" sz="2800" dirty="0">
              <a:ea typeface="Calibri"/>
              <a:cs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Дима перепутал и в первом действии прологарифмировал по основанию 3, а Юля посчитала правильно. Когда они сравнили свои результаты, оказалось, что полученные ими числа взаимно обратны. Найти исходное трехзначное число.</a:t>
            </a:r>
            <a:endParaRPr lang="ru-RU" sz="28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8721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по условию задачи: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600200"/>
            <a:ext cx="7416824" cy="4525963"/>
          </a:xfrm>
        </p:spPr>
        <p:txBody>
          <a:bodyPr/>
          <a:lstStyle/>
          <a:p>
            <a:pPr marL="514350" indent="-514350" algn="just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ru-RU" b="1" i="1" dirty="0" smtClean="0">
                <a:latin typeface="Times New Roman"/>
                <a:ea typeface="Times New Roman"/>
                <a:cs typeface="Times New Roman"/>
              </a:rPr>
              <a:t>Любые </a:t>
            </a:r>
            <a:r>
              <a:rPr lang="ru-RU" b="1" i="1" dirty="0">
                <a:latin typeface="Times New Roman"/>
                <a:ea typeface="Times New Roman"/>
                <a:cs typeface="Times New Roman"/>
              </a:rPr>
              <a:t>ли числа можно прологарифмировать</a:t>
            </a:r>
            <a:r>
              <a:rPr lang="ru-RU" b="1" i="1" dirty="0" smtClean="0"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514350" indent="-514350" algn="just">
              <a:lnSpc>
                <a:spcPct val="115000"/>
              </a:lnSpc>
              <a:spcAft>
                <a:spcPts val="0"/>
              </a:spcAft>
              <a:buAutoNum type="arabicPeriod"/>
            </a:pPr>
            <a:endParaRPr lang="ru-RU" sz="2800" dirty="0"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 smtClean="0">
                <a:latin typeface="Times New Roman"/>
                <a:ea typeface="Times New Roman"/>
                <a:cs typeface="Times New Roman"/>
              </a:rPr>
              <a:t>2. Какие числа называются взаимно обратными</a:t>
            </a:r>
            <a:r>
              <a:rPr lang="ru-RU" b="1" i="1" dirty="0">
                <a:latin typeface="Times New Roman"/>
                <a:ea typeface="Times New Roman"/>
                <a:cs typeface="Times New Roman"/>
              </a:rPr>
              <a:t>?</a:t>
            </a:r>
            <a:endParaRPr lang="ru-RU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4718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sz="2400" b="1" dirty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Найти </a:t>
            </a: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все значения </a:t>
            </a:r>
            <a:r>
              <a:rPr lang="ru-RU" sz="2800" b="1" i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x</a:t>
            </a: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, при каждом из которых</a:t>
            </a:r>
            <a:r>
              <a:rPr lang="ru-RU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выражения</a:t>
            </a: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принимают равные значения</a:t>
            </a:r>
            <a:r>
              <a:rPr lang="ru-RU" sz="2800" dirty="0">
                <a:solidFill>
                  <a:srgbClr val="FF0000"/>
                </a:solidFill>
                <a:ea typeface="Calibri"/>
                <a:cs typeface="Times New Roman"/>
              </a:rPr>
              <a:t/>
            </a:r>
            <a:br>
              <a:rPr lang="ru-RU" sz="2800" dirty="0">
                <a:solidFill>
                  <a:srgbClr val="FF0000"/>
                </a:solidFill>
                <a:ea typeface="Calibri"/>
                <a:cs typeface="Times New Roman"/>
              </a:rPr>
            </a:br>
            <a:r>
              <a:rPr lang="ru-RU" sz="2800" dirty="0">
                <a:solidFill>
                  <a:srgbClr val="FF0000"/>
                </a:solidFill>
                <a:ea typeface="Calibri"/>
                <a:cs typeface="Times New Roman"/>
              </a:rPr>
              <a:t/>
            </a:r>
            <a:br>
              <a:rPr lang="ru-RU" sz="2800" dirty="0">
                <a:solidFill>
                  <a:srgbClr val="FF0000"/>
                </a:solidFill>
                <a:ea typeface="Calibri"/>
                <a:cs typeface="Times New Roman"/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://festival.1september.ru/articles/576163/img129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36912"/>
            <a:ext cx="7488832" cy="10801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9965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Решите уравнение с параметром:</a:t>
            </a:r>
            <a:endParaRPr lang="ru-RU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2060848"/>
                <a:ext cx="9001000" cy="4065315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15000"/>
                  </a:lnSpc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1" i="1">
                          <a:latin typeface="Cambria Math"/>
                          <a:ea typeface="Times New Roman"/>
                          <a:cs typeface="Times New Roman"/>
                        </a:rPr>
                        <m:t>𝟐</m:t>
                      </m:r>
                      <m:r>
                        <a:rPr lang="ru-RU" sz="2800" b="1" i="1">
                          <a:latin typeface="Cambria Math"/>
                          <a:ea typeface="Times New Roman"/>
                          <a:cs typeface="Times New Roman"/>
                        </a:rPr>
                        <m:t>−</m:t>
                      </m:r>
                      <m:func>
                        <m:funcPr>
                          <m:ctrlPr>
                            <a:rPr lang="ru-RU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ru-RU" sz="2800" b="1" i="1"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ru-RU" sz="2800" b="1" i="1"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𝐥𝐨𝐠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ru-RU" sz="2800" b="1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1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ru-RU" sz="2800" b="1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𝟐</m:t>
                                  </m:r>
                                </m:sup>
                              </m:sSup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ru-RU" sz="2800" b="1" i="1"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dPr>
                            <m:e>
                              <m:r>
                                <a:rPr lang="ru-RU" sz="2800" b="1" i="1"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𝟏</m:t>
                              </m:r>
                              <m:r>
                                <a:rPr lang="ru-RU" sz="2800" b="1" i="1"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+</m:t>
                              </m:r>
                              <m:r>
                                <a:rPr lang="ru-RU" sz="2800" b="1" i="1"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𝒙</m:t>
                              </m:r>
                            </m:e>
                          </m:d>
                          <m:r>
                            <a:rPr lang="ru-RU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=</m:t>
                          </m:r>
                          <m:r>
                            <a:rPr lang="ru-RU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𝟑</m:t>
                          </m:r>
                          <m:func>
                            <m:funcPr>
                              <m:ctrlPr>
                                <a:rPr lang="ru-RU" sz="2800" b="1" i="1"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ru-RU" sz="2800" b="1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ru-RU" sz="2800" b="1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𝐥𝐨𝐠</m:t>
                                  </m:r>
                                </m:e>
                                <m:sub>
                                  <m:r>
                                    <a:rPr lang="ru-RU" sz="2800" b="1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𝒂</m:t>
                                  </m:r>
                                </m:sub>
                              </m:sSub>
                            </m:fName>
                            <m:e>
                              <m:rad>
                                <m:radPr>
                                  <m:degHide m:val="on"/>
                                  <m:ctrlPr>
                                    <a:rPr lang="ru-RU" sz="2800" b="1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ru-RU" sz="2800" b="1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𝒙</m:t>
                                  </m:r>
                                  <m:r>
                                    <a:rPr lang="ru-RU" sz="2800" b="1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−</m:t>
                                  </m:r>
                                  <m:r>
                                    <a:rPr lang="ru-RU" sz="2800" b="1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𝟏</m:t>
                                  </m:r>
                                </m:e>
                              </m:rad>
                              <m:r>
                                <a:rPr lang="ru-RU" sz="2800" b="1" i="1"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ru-RU" sz="2800" b="1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ru-RU" sz="2800" b="1" i="1">
                                          <a:effectLst/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800" b="1" i="1">
                                          <a:effectLst/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𝐥𝐨𝐠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ru-RU" sz="2800" b="1" i="1">
                                              <a:effectLst/>
                                              <a:latin typeface="Cambria Math"/>
                                              <a:ea typeface="Times New Roman"/>
                                              <a:cs typeface="Times New Roman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ru-RU" sz="2800" b="1" i="1">
                                              <a:effectLst/>
                                              <a:latin typeface="Cambria Math"/>
                                              <a:ea typeface="Times New Roman"/>
                                              <a:cs typeface="Times New Roman"/>
                                            </a:rPr>
                                            <m:t>𝒂</m:t>
                                          </m:r>
                                        </m:e>
                                        <m:sup>
                                          <m:r>
                                            <a:rPr lang="ru-RU" sz="2800" b="1" i="1">
                                              <a:effectLst/>
                                              <a:latin typeface="Cambria Math"/>
                                              <a:ea typeface="Times New Roman"/>
                                              <a:cs typeface="Times New Roman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sub>
                                  </m:sSub>
                                </m:fName>
                                <m:e>
                                  <m:sSup>
                                    <m:sSupPr>
                                      <m:ctrlPr>
                                        <a:rPr lang="ru-RU" sz="2800" b="1" i="1">
                                          <a:effectLst/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ru-RU" sz="2800" b="1" i="1">
                                              <a:effectLst/>
                                              <a:latin typeface="Cambria Math"/>
                                              <a:ea typeface="Times New Roman"/>
                                              <a:cs typeface="Times New Roman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ru-RU" sz="2800" b="1" i="1">
                                                  <a:effectLst/>
                                                  <a:latin typeface="Cambria Math"/>
                                                  <a:ea typeface="Times New Roman"/>
                                                  <a:cs typeface="Times New Roman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ru-RU" sz="2800" b="1" i="1">
                                                  <a:effectLst/>
                                                  <a:latin typeface="Cambria Math"/>
                                                  <a:ea typeface="Times New Roman"/>
                                                  <a:cs typeface="Times New Roman"/>
                                                </a:rPr>
                                                <m:t>𝒙</m:t>
                                              </m:r>
                                            </m:e>
                                            <m:sup>
                                              <m:r>
                                                <a:rPr lang="ru-RU" sz="2800" b="1" i="1">
                                                  <a:effectLst/>
                                                  <a:latin typeface="Cambria Math"/>
                                                  <a:ea typeface="Times New Roman"/>
                                                  <a:cs typeface="Times New Roman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p>
                                          <m:r>
                                            <a:rPr lang="ru-RU" sz="2800" b="1" i="1">
                                              <a:effectLst/>
                                              <a:latin typeface="Cambria Math"/>
                                              <a:ea typeface="Times New Roman"/>
                                              <a:cs typeface="Times New Roman"/>
                                            </a:rPr>
                                            <m:t>−</m:t>
                                          </m:r>
                                          <m:r>
                                            <a:rPr lang="ru-RU" sz="2800" b="1" i="1">
                                              <a:effectLst/>
                                              <a:latin typeface="Cambria Math"/>
                                              <a:ea typeface="Times New Roman"/>
                                              <a:cs typeface="Times New Roman"/>
                                            </a:rPr>
                                            <m:t>𝟏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ru-RU" sz="2800" b="1" i="1">
                                          <a:effectLst/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𝟐</m:t>
                                      </m:r>
                                    </m:sup>
                                  </m:sSup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ru-RU" sz="2800" dirty="0"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2060848"/>
                <a:ext cx="9001000" cy="4065315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3709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Самостоятельная </a:t>
            </a: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работа</a:t>
            </a:r>
            <a:r>
              <a:rPr lang="ru-RU" sz="3200" dirty="0">
                <a:solidFill>
                  <a:srgbClr val="FF0000"/>
                </a:solidFill>
                <a:ea typeface="Calibri"/>
                <a:cs typeface="Times New Roman"/>
              </a:rPr>
              <a:t/>
            </a:r>
            <a:br>
              <a:rPr lang="ru-RU" sz="3200" dirty="0">
                <a:solidFill>
                  <a:srgbClr val="FF0000"/>
                </a:solidFill>
                <a:ea typeface="Calibri"/>
                <a:cs typeface="Times New Roman"/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Тест на 15 минут. Работа за компьютерами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Каждый ученик:</a:t>
            </a: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1. Вводит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свои данные и получает текст теста. </a:t>
            </a:r>
            <a:endParaRPr lang="ru-RU" dirty="0" smtClean="0">
              <a:latin typeface="Times New Roman"/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2. Работает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над ним. Вводит ответы. </a:t>
            </a:r>
            <a:endParaRPr lang="ru-RU" dirty="0" smtClean="0">
              <a:latin typeface="Times New Roman"/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3. По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истечению 15 мин. компьютер блокирует работу. На экране появляется оценка за выполненный тест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209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Домашнее задание</a:t>
            </a:r>
            <a:endParaRPr lang="ru-RU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700808"/>
                <a:ext cx="8640960" cy="4608512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15000"/>
                  </a:lnSpc>
                  <a:spcAft>
                    <a:spcPts val="0"/>
                  </a:spcAft>
                  <a:buNone/>
                </a:pPr>
                <a:r>
                  <a:rPr lang="ru-RU" b="1" dirty="0">
                    <a:latin typeface="Times New Roman"/>
                    <a:ea typeface="Times New Roman"/>
                    <a:cs typeface="Times New Roman"/>
                  </a:rPr>
                  <a:t>1. </a:t>
                </a:r>
                <a:r>
                  <a:rPr lang="ru-RU" dirty="0">
                    <a:effectLst/>
                    <a:latin typeface="Times New Roman"/>
                    <a:ea typeface="Times New Roman"/>
                    <a:cs typeface="Times New Roman"/>
                  </a:rPr>
                  <a:t> Решить </a:t>
                </a:r>
                <a:r>
                  <a:rPr lang="ru-RU" dirty="0" smtClean="0">
                    <a:effectLst/>
                    <a:latin typeface="Times New Roman"/>
                    <a:ea typeface="Times New Roman"/>
                    <a:cs typeface="Times New Roman"/>
                  </a:rPr>
                  <a:t>уравнение:</a:t>
                </a:r>
                <a:r>
                  <a:rPr lang="ru-RU" sz="2400" dirty="0" smtClean="0">
                    <a:effectLst/>
                    <a:latin typeface="Times New Roman"/>
                    <a:ea typeface="Times New Roman"/>
                    <a:cs typeface="Times New Roman"/>
                  </a:rPr>
                  <a:t>   </a:t>
                </a:r>
                <a:r>
                  <a:rPr lang="ru-RU" sz="2800" dirty="0" smtClean="0">
                    <a:effectLst/>
                    <a:latin typeface="Times New Roman"/>
                    <a:ea typeface="Times New Roman"/>
                    <a:cs typeface="Times New Roman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ru-RU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ru-RU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ru-RU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ru-RU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х+1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ru-RU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х−3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ru-RU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ru-RU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ru-RU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dPr>
                              <m:e>
                                <m:r>
                                  <a:rPr lang="ru-RU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х−3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ru-RU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=1.</m:t>
                    </m:r>
                  </m:oMath>
                </a14:m>
                <a:endParaRPr lang="ru-RU" sz="2000" dirty="0">
                  <a:ea typeface="Calibri"/>
                  <a:cs typeface="Times New Roman"/>
                </a:endParaRPr>
              </a:p>
              <a:p>
                <a:pPr marL="0" indent="0" algn="just">
                  <a:lnSpc>
                    <a:spcPct val="115000"/>
                  </a:lnSpc>
                  <a:spcAft>
                    <a:spcPts val="0"/>
                  </a:spcAft>
                  <a:buNone/>
                  <a:tabLst>
                    <a:tab pos="4591050" algn="l"/>
                  </a:tabLst>
                </a:pPr>
                <a:r>
                  <a:rPr lang="ru-RU" b="1" dirty="0" smtClean="0">
                    <a:effectLst/>
                    <a:latin typeface="Times New Roman"/>
                    <a:ea typeface="Times New Roman"/>
                    <a:cs typeface="Times New Roman"/>
                  </a:rPr>
                  <a:t>2.</a:t>
                </a:r>
                <a:r>
                  <a:rPr lang="ru-RU" dirty="0" smtClean="0"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dirty="0" smtClean="0">
                    <a:solidFill>
                      <a:srgbClr val="000000"/>
                    </a:solidFill>
                    <a:effectLst/>
                    <a:latin typeface="Times New Roman"/>
                    <a:ea typeface="Calibri"/>
                    <a:cs typeface="Times New Roman"/>
                  </a:rPr>
                  <a:t>Найдите</a:t>
                </a:r>
                <a:r>
                  <a:rPr lang="ru-RU" dirty="0">
                    <a:solidFill>
                      <a:srgbClr val="000000"/>
                    </a:solidFill>
                    <a:effectLst/>
                    <a:latin typeface="Times New Roman"/>
                    <a:ea typeface="Calibri"/>
                    <a:cs typeface="Times New Roman"/>
                  </a:rPr>
                  <a:t>  все  значения  параметра,</a:t>
                </a:r>
                <a:r>
                  <a:rPr lang="ru-RU" b="1" dirty="0">
                    <a:solidFill>
                      <a:srgbClr val="000000"/>
                    </a:solidFill>
                    <a:ea typeface="Calibri"/>
                    <a:cs typeface="Times New Roman"/>
                  </a:rPr>
                  <a:t> </a:t>
                </a:r>
                <a:r>
                  <a:rPr lang="ru-RU" dirty="0">
                    <a:solidFill>
                      <a:srgbClr val="000000"/>
                    </a:solidFill>
                    <a:effectLst/>
                    <a:latin typeface="Times New Roman"/>
                    <a:ea typeface="Calibri"/>
                    <a:cs typeface="Times New Roman"/>
                  </a:rPr>
                  <a:t>для  которых  данное  уравнение  имеет  только  один  </a:t>
                </a:r>
                <a:r>
                  <a:rPr lang="ru-RU" dirty="0" smtClean="0">
                    <a:solidFill>
                      <a:srgbClr val="000000"/>
                    </a:solidFill>
                    <a:effectLst/>
                    <a:latin typeface="Times New Roman"/>
                    <a:ea typeface="Calibri"/>
                    <a:cs typeface="Times New Roman"/>
                  </a:rPr>
                  <a:t>корень </a:t>
                </a:r>
                <a:endParaRPr lang="ru-RU" sz="2800" dirty="0">
                  <a:ea typeface="Calibri"/>
                  <a:cs typeface="Times New Roman"/>
                </a:endParaRPr>
              </a:p>
              <a:p>
                <a:pPr marL="0" indent="0" algn="just">
                  <a:lnSpc>
                    <a:spcPct val="115000"/>
                  </a:lnSpc>
                  <a:spcAft>
                    <a:spcPts val="0"/>
                  </a:spcAft>
                  <a:buNone/>
                </a:pPr>
                <a:endParaRPr lang="ru-RU" dirty="0" smtClean="0">
                  <a:effectLst/>
                  <a:latin typeface="Times New Roman"/>
                  <a:ea typeface="Times New Roman"/>
                  <a:cs typeface="Times New Roman"/>
                </a:endParaRPr>
              </a:p>
              <a:p>
                <a:pPr marL="0" indent="0" algn="just">
                  <a:lnSpc>
                    <a:spcPct val="115000"/>
                  </a:lnSpc>
                  <a:spcAft>
                    <a:spcPts val="0"/>
                  </a:spcAft>
                  <a:buNone/>
                </a:pPr>
                <a:r>
                  <a:rPr lang="ru-RU" b="1" dirty="0" smtClean="0">
                    <a:effectLst/>
                    <a:latin typeface="Times New Roman"/>
                    <a:ea typeface="Times New Roman"/>
                    <a:cs typeface="Times New Roman"/>
                  </a:rPr>
                  <a:t>3</a:t>
                </a:r>
                <a:r>
                  <a:rPr lang="ru-RU" b="1" dirty="0">
                    <a:effectLst/>
                    <a:latin typeface="Times New Roman"/>
                    <a:ea typeface="Times New Roman"/>
                    <a:cs typeface="Times New Roman"/>
                  </a:rPr>
                  <a:t>. </a:t>
                </a:r>
                <a:r>
                  <a:rPr lang="ru-RU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Решите  уравнение  </a:t>
                </a:r>
                <a:r>
                  <a:rPr lang="en-US" sz="3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log </a:t>
                </a:r>
                <a:r>
                  <a:rPr lang="en-US" sz="3000" i="1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a</a:t>
                </a:r>
                <a:r>
                  <a:rPr lang="en-US" sz="3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 </a:t>
                </a:r>
                <a:r>
                  <a:rPr lang="en-US" sz="30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x</a:t>
                </a:r>
                <a:r>
                  <a:rPr lang="en-US" sz="3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 </a:t>
                </a:r>
                <a:r>
                  <a:rPr lang="ru-RU" sz="3000" baseline="30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ru-RU" sz="3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 + 2 </a:t>
                </a:r>
                <a:r>
                  <a:rPr lang="en-US" sz="3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log </a:t>
                </a:r>
                <a:r>
                  <a:rPr lang="en-US" sz="3000" i="1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a</a:t>
                </a:r>
                <a:r>
                  <a:rPr lang="ru-RU" sz="3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 (</a:t>
                </a:r>
                <a:r>
                  <a:rPr lang="en-US" sz="30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x </a:t>
                </a:r>
                <a:r>
                  <a:rPr lang="ru-RU" sz="3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+ 2) = </a:t>
                </a:r>
                <a:r>
                  <a:rPr lang="ru-RU" sz="30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1</a:t>
                </a:r>
                <a:r>
                  <a:rPr lang="ru-RU" sz="3000" b="1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.</a:t>
                </a:r>
                <a:endParaRPr lang="ru-RU" sz="2800" dirty="0"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700808"/>
                <a:ext cx="8640960" cy="4608512"/>
              </a:xfrm>
              <a:blipFill rotWithShape="1">
                <a:blip r:embed="rId2"/>
                <a:stretch>
                  <a:fillRect l="-1763" r="-17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 descr="http://parametry.narod.ru/img/uravneniya/image136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350" y="3969060"/>
            <a:ext cx="1830270" cy="936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7728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864096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Рефлексия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052736"/>
            <a:ext cx="4680520" cy="54006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  </a:t>
            </a:r>
            <a:r>
              <a:rPr lang="ru-RU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Продолжить:</a:t>
            </a:r>
          </a:p>
          <a:p>
            <a:pPr marL="0" indent="0" algn="just">
              <a:spcAft>
                <a:spcPts val="0"/>
              </a:spcAft>
              <a:buNone/>
            </a:pPr>
            <a:endParaRPr lang="ru-RU" b="1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егодня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я узнал…</a:t>
            </a:r>
            <a:endParaRPr lang="ru-RU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Было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интересно…</a:t>
            </a:r>
            <a:endParaRPr lang="ru-RU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Было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трудно…</a:t>
            </a:r>
            <a:endParaRPr lang="ru-RU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Теперь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я могу…</a:t>
            </a:r>
            <a:endParaRPr lang="ru-RU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Я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приобрел…</a:t>
            </a:r>
            <a:endParaRPr lang="ru-RU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Я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научился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…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У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меня получилось …</a:t>
            </a:r>
            <a:endParaRPr lang="ru-RU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Я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смог…</a:t>
            </a:r>
            <a:endParaRPr lang="ru-RU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Я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попробую…</a:t>
            </a:r>
            <a:endParaRPr lang="ru-RU" dirty="0"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21194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6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урок!</a:t>
            </a: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1854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509</Words>
  <Application>Microsoft Office PowerPoint</Application>
  <PresentationFormat>Экран (4:3)</PresentationFormat>
  <Paragraphs>72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Логарифмические уравнения: решение задач повышенного уровня сложности </vt:lpstr>
      <vt:lpstr>Цели урока:</vt:lpstr>
      <vt:lpstr>Повторение основных теорем о логарифмах:</vt:lpstr>
      <vt:lpstr>Повторение основных теорем о логарифмах:</vt:lpstr>
      <vt:lpstr>Устная работа. Упростите:</vt:lpstr>
      <vt:lpstr>Ответы:</vt:lpstr>
      <vt:lpstr>Устная работа.  Найдите корень уравнения:</vt:lpstr>
      <vt:lpstr>Определить метод решения уравнения</vt:lpstr>
      <vt:lpstr>Определить метод решения уравнения. Проверям:</vt:lpstr>
      <vt:lpstr>Задание на повторение</vt:lpstr>
      <vt:lpstr>Проверяем решение:</vt:lpstr>
      <vt:lpstr>Презентация PowerPoint</vt:lpstr>
      <vt:lpstr>Решить задачу:</vt:lpstr>
      <vt:lpstr>Вопросы по условию задачи:</vt:lpstr>
      <vt:lpstr>  Найти все значения x, при каждом из которых выражения принимают равные значения  </vt:lpstr>
      <vt:lpstr>Решите уравнение с параметром:</vt:lpstr>
      <vt:lpstr>Самостоятельная  работа </vt:lpstr>
      <vt:lpstr>Домашнее задание</vt:lpstr>
      <vt:lpstr> Рефлексия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Станислав Семенов</cp:lastModifiedBy>
  <cp:revision>15</cp:revision>
  <dcterms:created xsi:type="dcterms:W3CDTF">2016-09-17T16:41:30Z</dcterms:created>
  <dcterms:modified xsi:type="dcterms:W3CDTF">2016-09-19T04:06:26Z</dcterms:modified>
</cp:coreProperties>
</file>